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4B6F9A-0F37-48E6-AD26-E186281DFBDF}" v="1" dt="2025-08-26T04:28:06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23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Abhishek" userId="4a9a75c3-0b4c-49f0-a1f2-8bc1b582cc1c" providerId="ADAL" clId="{DC4B6F9A-0F37-48E6-AD26-E186281DFBDF}"/>
    <pc:docChg chg="addSld modSld sldOrd">
      <pc:chgData name="Gupta, Abhishek" userId="4a9a75c3-0b4c-49f0-a1f2-8bc1b582cc1c" providerId="ADAL" clId="{DC4B6F9A-0F37-48E6-AD26-E186281DFBDF}" dt="2025-08-26T04:28:13.904" v="2"/>
      <pc:docMkLst>
        <pc:docMk/>
      </pc:docMkLst>
      <pc:sldChg chg="add ord">
        <pc:chgData name="Gupta, Abhishek" userId="4a9a75c3-0b4c-49f0-a1f2-8bc1b582cc1c" providerId="ADAL" clId="{DC4B6F9A-0F37-48E6-AD26-E186281DFBDF}" dt="2025-08-26T04:28:13.904" v="2"/>
        <pc:sldMkLst>
          <pc:docMk/>
          <pc:sldMk cId="0" sldId="285"/>
        </pc:sldMkLst>
      </pc:sldChg>
      <pc:sldChg chg="add ord">
        <pc:chgData name="Gupta, Abhishek" userId="4a9a75c3-0b4c-49f0-a1f2-8bc1b582cc1c" providerId="ADAL" clId="{DC4B6F9A-0F37-48E6-AD26-E186281DFBDF}" dt="2025-08-26T04:28:13.904" v="2"/>
        <pc:sldMkLst>
          <pc:docMk/>
          <pc:sldMk cId="0" sldId="286"/>
        </pc:sldMkLst>
      </pc:sldChg>
      <pc:sldChg chg="add ord">
        <pc:chgData name="Gupta, Abhishek" userId="4a9a75c3-0b4c-49f0-a1f2-8bc1b582cc1c" providerId="ADAL" clId="{DC4B6F9A-0F37-48E6-AD26-E186281DFBDF}" dt="2025-08-26T04:28:13.904" v="2"/>
        <pc:sldMkLst>
          <pc:docMk/>
          <pc:sldMk cId="0" sldId="287"/>
        </pc:sldMkLst>
      </pc:sldChg>
      <pc:sldChg chg="add ord">
        <pc:chgData name="Gupta, Abhishek" userId="4a9a75c3-0b4c-49f0-a1f2-8bc1b582cc1c" providerId="ADAL" clId="{DC4B6F9A-0F37-48E6-AD26-E186281DFBDF}" dt="2025-08-26T04:28:13.904" v="2"/>
        <pc:sldMkLst>
          <pc:docMk/>
          <pc:sldMk cId="0" sldId="288"/>
        </pc:sldMkLst>
      </pc:sldChg>
      <pc:sldChg chg="add ord">
        <pc:chgData name="Gupta, Abhishek" userId="4a9a75c3-0b4c-49f0-a1f2-8bc1b582cc1c" providerId="ADAL" clId="{DC4B6F9A-0F37-48E6-AD26-E186281DFBDF}" dt="2025-08-26T04:28:13.904" v="2"/>
        <pc:sldMkLst>
          <pc:docMk/>
          <pc:sldMk cId="0" sldId="289"/>
        </pc:sldMkLst>
      </pc:sldChg>
      <pc:sldChg chg="add ord">
        <pc:chgData name="Gupta, Abhishek" userId="4a9a75c3-0b4c-49f0-a1f2-8bc1b582cc1c" providerId="ADAL" clId="{DC4B6F9A-0F37-48E6-AD26-E186281DFBDF}" dt="2025-08-26T04:28:13.904" v="2"/>
        <pc:sldMkLst>
          <pc:docMk/>
          <pc:sldMk cId="0" sldId="290"/>
        </pc:sldMkLst>
      </pc:sldChg>
      <pc:sldChg chg="add ord">
        <pc:chgData name="Gupta, Abhishek" userId="4a9a75c3-0b4c-49f0-a1f2-8bc1b582cc1c" providerId="ADAL" clId="{DC4B6F9A-0F37-48E6-AD26-E186281DFBDF}" dt="2025-08-26T04:28:13.904" v="2"/>
        <pc:sldMkLst>
          <pc:docMk/>
          <pc:sldMk cId="0" sldId="291"/>
        </pc:sldMkLst>
      </pc:sldChg>
      <pc:sldChg chg="add ord">
        <pc:chgData name="Gupta, Abhishek" userId="4a9a75c3-0b4c-49f0-a1f2-8bc1b582cc1c" providerId="ADAL" clId="{DC4B6F9A-0F37-48E6-AD26-E186281DFBDF}" dt="2025-08-26T04:28:13.904" v="2"/>
        <pc:sldMkLst>
          <pc:docMk/>
          <pc:sldMk cId="0" sldId="292"/>
        </pc:sldMkLst>
      </pc:sldChg>
      <pc:sldChg chg="add ord">
        <pc:chgData name="Gupta, Abhishek" userId="4a9a75c3-0b4c-49f0-a1f2-8bc1b582cc1c" providerId="ADAL" clId="{DC4B6F9A-0F37-48E6-AD26-E186281DFBDF}" dt="2025-08-26T04:28:13.904" v="2"/>
        <pc:sldMkLst>
          <pc:docMk/>
          <pc:sldMk cId="0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5342E-FBCB-47C2-8457-7900E77B6D68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08311-D5D8-4ED0-B52A-26D00910BB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90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3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34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53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4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D3D4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11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4141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6457950"/>
            <a:ext cx="107662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5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141415">
              <a:alpha val="80000"/>
            </a:srgbClr>
          </a:solidFill>
          <a:ln/>
        </p:spPr>
        <p:txBody>
          <a:bodyPr/>
          <a:lstStyle/>
          <a:p>
            <a:endParaRPr lang="en-IN" sz="1125"/>
          </a:p>
        </p:txBody>
      </p:sp>
      <p:sp>
        <p:nvSpPr>
          <p:cNvPr id="4" name="Text 1"/>
          <p:cNvSpPr/>
          <p:nvPr/>
        </p:nvSpPr>
        <p:spPr>
          <a:xfrm>
            <a:off x="393502" y="1975843"/>
            <a:ext cx="8356997" cy="2108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8281"/>
              </a:lnSpc>
            </a:pPr>
            <a:r>
              <a:rPr lang="en-US" sz="6625" dirty="0">
                <a:solidFill>
                  <a:srgbClr val="D5D5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Intelligent Banking Operations Agent</a:t>
            </a:r>
            <a:endParaRPr lang="en-US" sz="6625" dirty="0"/>
          </a:p>
        </p:txBody>
      </p:sp>
      <p:sp>
        <p:nvSpPr>
          <p:cNvPr id="5" name="Text 2"/>
          <p:cNvSpPr/>
          <p:nvPr/>
        </p:nvSpPr>
        <p:spPr>
          <a:xfrm>
            <a:off x="1120974" y="4252615"/>
            <a:ext cx="6901979" cy="281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88"/>
              </a:lnSpc>
            </a:pPr>
            <a:r>
              <a:rPr lang="en-US" sz="1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Empowering Banks with AI-driven Speed, Safety, and Compliance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93502" y="4702299"/>
            <a:ext cx="8356997" cy="179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875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  [ABHISHEK GUPTA]</a:t>
            </a:r>
            <a:endParaRPr lang="en-US" sz="875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Intelligent Banking Operations Agent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Fraud &amp; Credit Triage – Hackathon Pitch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The problem we solve</a:t>
            </a:r>
          </a:p>
          <a:p>
            <a:pPr>
              <a:defRPr sz="2000"/>
            </a:pPr>
            <a:r>
              <a:t>Our solution: Fraud &amp; Credit triage</a:t>
            </a:r>
          </a:p>
          <a:p>
            <a:pPr>
              <a:defRPr sz="2000"/>
            </a:pPr>
            <a:r>
              <a:t>Impact: faster decisions, fewer losses</a:t>
            </a:r>
          </a:p>
          <a:p>
            <a:pPr>
              <a:defRPr sz="2000"/>
            </a:pPr>
            <a:r>
              <a:t>Results &amp; next steps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Fraud Triage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t>Minimize losses with low friction and efficient reviews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Prioritize suspicious activity to cut fraud losses</a:t>
            </a:r>
          </a:p>
          <a:p>
            <a:pPr>
              <a:defRPr sz="2000"/>
            </a:pPr>
            <a:r>
              <a:t>Control review costs and customer friction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it works (simple)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We score each event for risk</a:t>
            </a:r>
          </a:p>
          <a:p>
            <a:pPr>
              <a:defRPr sz="2000"/>
            </a:pPr>
            <a:r>
              <a:t>High risk → quick hold; medium → review; low → pass</a:t>
            </a:r>
          </a:p>
          <a:p>
            <a:pPr>
              <a:defRPr sz="2000"/>
            </a:pPr>
            <a:r>
              <a:t>Analysts see why it was flagged and decide fast</a:t>
            </a:r>
          </a:p>
          <a:p>
            <a:pPr>
              <a:defRPr sz="2000"/>
            </a:pPr>
            <a:r>
              <a:t>The system learns from decisions to improve precision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Known checks catch obvious fraud; AI finds new patterns</a:t>
            </a:r>
          </a:p>
          <a:p>
            <a:pPr>
              <a:defRPr sz="2000"/>
            </a:pPr>
            <a:r>
              <a:t>Clear reasons shown to analysts → trust + speed</a:t>
            </a:r>
          </a:p>
          <a:p>
            <a:pPr>
              <a:defRPr sz="2000"/>
            </a:pPr>
            <a:r>
              <a:t>Right alerts at the right time → less noise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High-signal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Velocity: txn count/amount over 1h/24h/7d; rate-of-change vs baseline</a:t>
            </a:r>
          </a:p>
          <a:p>
            <a:pPr>
              <a:defRPr sz="2000"/>
            </a:pPr>
            <a:r>
              <a:t>Geo: distance from last location, impossible travel, country risk</a:t>
            </a:r>
          </a:p>
          <a:p>
            <a:pPr>
              <a:defRPr sz="2000"/>
            </a:pPr>
            <a:r>
              <a:t>Device/IP: new vs seen, fingerprint diversity, proxy/ASN risk</a:t>
            </a:r>
          </a:p>
          <a:p>
            <a:pPr>
              <a:defRPr sz="2000"/>
            </a:pPr>
            <a:r>
              <a:t>Behavioral: z-score vs user history, time-of-day, MCC mix</a:t>
            </a:r>
          </a:p>
          <a:p>
            <a:pPr>
              <a:defRPr sz="2000"/>
            </a:pPr>
            <a:r>
              <a:t>Merchant: MCC risk, merchant novelty, basket deviation</a:t>
            </a:r>
          </a:p>
          <a:p>
            <a:pPr>
              <a:defRPr sz="2000"/>
            </a:pPr>
            <a:r>
              <a:t>Graph: shared devices/IPs across accounts, degree features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Isolation Forest (unsupervised): cold start, imbalance, ms latency</a:t>
            </a:r>
          </a:p>
          <a:p>
            <a:pPr>
              <a:defRPr sz="2000"/>
            </a:pPr>
            <a:r>
              <a:t>Autoencoder/LOF: alternate anomaly options</a:t>
            </a:r>
          </a:p>
          <a:p>
            <a:pPr>
              <a:defRPr sz="2000"/>
            </a:pPr>
            <a:r>
              <a:t>XGBoost/Logistic (supervised) when labels exist; support calibration</a:t>
            </a:r>
          </a:p>
          <a:p>
            <a:pPr>
              <a:defRPr sz="2000"/>
            </a:pPr>
            <a:r>
              <a:t>Calibration: map scores to risk buckets/empirical fraud rates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Business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Fewer false alarms → happier customers</a:t>
            </a:r>
          </a:p>
          <a:p>
            <a:pPr>
              <a:defRPr sz="2000"/>
            </a:pPr>
            <a:r>
              <a:t>Faster decisions → more throughput</a:t>
            </a:r>
          </a:p>
          <a:p>
            <a:pPr>
              <a:defRPr sz="2000"/>
            </a:pPr>
            <a:r>
              <a:t>Less fraud loss at the same review effort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we measure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Accuracy of alerts</a:t>
            </a:r>
          </a:p>
          <a:p>
            <a:pPr>
              <a:defRPr sz="2000"/>
            </a:pPr>
            <a:r>
              <a:t>Time to decision</a:t>
            </a:r>
          </a:p>
          <a:p>
            <a:pPr>
              <a:defRPr sz="2000"/>
            </a:pPr>
            <a:r>
              <a:t>Estimated loss avoided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5952" y="1798440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</a:t>
            </a:r>
            <a:endParaRPr lang="en-US" sz="1375" dirty="0"/>
          </a:p>
        </p:txBody>
      </p:sp>
      <p:sp>
        <p:nvSpPr>
          <p:cNvPr id="3" name="Text 1"/>
          <p:cNvSpPr/>
          <p:nvPr/>
        </p:nvSpPr>
        <p:spPr>
          <a:xfrm>
            <a:off x="693539" y="2161655"/>
            <a:ext cx="7756848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13"/>
              </a:lnSpc>
            </a:pPr>
            <a:r>
              <a:rPr lang="en-US" sz="3844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 Day in the Life of a Modern Bank</a:t>
            </a:r>
            <a:endParaRPr lang="en-US" sz="3844" dirty="0"/>
          </a:p>
        </p:txBody>
      </p:sp>
      <p:sp>
        <p:nvSpPr>
          <p:cNvPr id="4" name="Shape 2"/>
          <p:cNvSpPr/>
          <p:nvPr/>
        </p:nvSpPr>
        <p:spPr>
          <a:xfrm>
            <a:off x="496119" y="2985641"/>
            <a:ext cx="2622724" cy="2073846"/>
          </a:xfrm>
          <a:prstGeom prst="roundRect">
            <a:avLst>
              <a:gd name="adj" fmla="val 28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 sz="1125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0" y="3132163"/>
            <a:ext cx="425276" cy="42527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19" y="3225180"/>
            <a:ext cx="191319" cy="2391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640" y="369919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Speed vs. Safety</a:t>
            </a:r>
            <a:endParaRPr lang="en-US" sz="1375" dirty="0"/>
          </a:p>
        </p:txBody>
      </p:sp>
      <p:sp>
        <p:nvSpPr>
          <p:cNvPr id="8" name="Text 4"/>
          <p:cNvSpPr/>
          <p:nvPr/>
        </p:nvSpPr>
        <p:spPr>
          <a:xfrm>
            <a:off x="642640" y="4005709"/>
            <a:ext cx="2329681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Customers demand instant transactions, but sophisticated fraud is a constant threat.</a:t>
            </a:r>
            <a:endParaRPr lang="en-US" sz="1094" dirty="0"/>
          </a:p>
        </p:txBody>
      </p:sp>
      <p:sp>
        <p:nvSpPr>
          <p:cNvPr id="9" name="Shape 5"/>
          <p:cNvSpPr/>
          <p:nvPr/>
        </p:nvSpPr>
        <p:spPr>
          <a:xfrm>
            <a:off x="3260601" y="2985641"/>
            <a:ext cx="2622724" cy="2073846"/>
          </a:xfrm>
          <a:prstGeom prst="roundRect">
            <a:avLst>
              <a:gd name="adj" fmla="val 28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 sz="1125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123" y="3132163"/>
            <a:ext cx="425276" cy="42527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101" y="3225180"/>
            <a:ext cx="191319" cy="23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407123" y="3699198"/>
            <a:ext cx="193491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Fairness &amp; Consistency</a:t>
            </a:r>
            <a:endParaRPr lang="en-US" sz="1375" dirty="0"/>
          </a:p>
        </p:txBody>
      </p:sp>
      <p:sp>
        <p:nvSpPr>
          <p:cNvPr id="13" name="Text 7"/>
          <p:cNvSpPr/>
          <p:nvPr/>
        </p:nvSpPr>
        <p:spPr>
          <a:xfrm>
            <a:off x="3407123" y="4005709"/>
            <a:ext cx="2329681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Loan decisions must be unbiased and strictly adhere to complex, ever-changing credit policies.</a:t>
            </a:r>
            <a:endParaRPr lang="en-US" sz="1094" dirty="0"/>
          </a:p>
        </p:txBody>
      </p:sp>
      <p:sp>
        <p:nvSpPr>
          <p:cNvPr id="14" name="Shape 8"/>
          <p:cNvSpPr/>
          <p:nvPr/>
        </p:nvSpPr>
        <p:spPr>
          <a:xfrm>
            <a:off x="6025083" y="2985641"/>
            <a:ext cx="2622724" cy="2073846"/>
          </a:xfrm>
          <a:prstGeom prst="roundRect">
            <a:avLst>
              <a:gd name="adj" fmla="val 28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 sz="1125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605" y="3132163"/>
            <a:ext cx="425276" cy="425276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8584" y="3225180"/>
            <a:ext cx="191319" cy="23916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171605" y="369919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Information Overload</a:t>
            </a:r>
            <a:endParaRPr lang="en-US" sz="1375" dirty="0"/>
          </a:p>
        </p:txBody>
      </p:sp>
      <p:sp>
        <p:nvSpPr>
          <p:cNvPr id="18" name="Text 10"/>
          <p:cNvSpPr/>
          <p:nvPr/>
        </p:nvSpPr>
        <p:spPr>
          <a:xfrm>
            <a:off x="6171605" y="4005709"/>
            <a:ext cx="2329681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Human analysts are overwhelmed with data, leading to slow, expensive, and error-prone manual reviews.</a:t>
            </a:r>
            <a:endParaRPr lang="en-US" sz="1094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Analyst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Clear 'why flagged' explanation</a:t>
            </a:r>
          </a:p>
          <a:p>
            <a:pPr>
              <a:defRPr sz="2000"/>
            </a:pPr>
            <a:r>
              <a:t>Similar past cases for quick context</a:t>
            </a:r>
          </a:p>
          <a:p>
            <a:pPr>
              <a:defRPr sz="2000"/>
            </a:pPr>
            <a:r>
              <a:t>One-click actions (hold/release/report)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Handling realities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Imbalance &amp; delayed labels: anomaly/PU; evaluate via PR curves</a:t>
            </a:r>
          </a:p>
          <a:p>
            <a:pPr>
              <a:defRPr sz="2000"/>
            </a:pPr>
            <a:r>
              <a:t>Drift: weekly PSI; recalibrate thresholds; review spiking rules</a:t>
            </a:r>
          </a:p>
          <a:p>
            <a:pPr>
              <a:defRPr sz="2000"/>
            </a:pPr>
            <a:r>
              <a:t>Adversaries: multi-signal, random spot-checks, rotating windows</a:t>
            </a:r>
          </a:p>
          <a:p>
            <a:pPr>
              <a:defRPr sz="2000"/>
            </a:pPr>
            <a:r>
              <a:t>Data quality: robust defaults; schema validation; fallback rules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Real-time friendly</a:t>
            </a:r>
          </a:p>
          <a:p>
            <a:pPr>
              <a:defRPr sz="2000"/>
            </a:pPr>
            <a:r>
              <a:t>Scales with demand</a:t>
            </a:r>
          </a:p>
          <a:p>
            <a:pPr>
              <a:defRPr sz="2000"/>
            </a:pPr>
            <a:r>
              <a:t>Safe fallback if AI is unavailable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Governance &amp;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Version rules/models; immutable logs; approvals; PII minimization</a:t>
            </a:r>
          </a:p>
          <a:p>
            <a:pPr>
              <a:defRPr sz="2000"/>
            </a:pPr>
            <a:r>
              <a:t>Avoid: rule explosion, ROC over PR, ignoring capacity, static thresholds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Fraud triage – 30s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We combine proven checks with AI to spot fraud early</a:t>
            </a:r>
          </a:p>
          <a:p>
            <a:pPr>
              <a:defRPr sz="2000"/>
            </a:pPr>
            <a:r>
              <a:t>We route only meaningful alerts to the team</a:t>
            </a:r>
          </a:p>
          <a:p>
            <a:pPr>
              <a:defRPr sz="2000"/>
            </a:pPr>
            <a:r>
              <a:t>Analysts act fast with clear reasons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Credit Triage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t>Approve good customers fast; control portfolio risk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Maximize portfolio profit under risk, capacity, and compliance</a:t>
            </a:r>
          </a:p>
          <a:p>
            <a:pPr>
              <a:defRPr sz="2000"/>
            </a:pPr>
            <a:r>
              <a:t>Approve good, block risky, refer ambiguous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it works (simple)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We estimate risk and affordability</a:t>
            </a:r>
          </a:p>
          <a:p>
            <a:pPr>
              <a:defRPr sz="2000"/>
            </a:pPr>
            <a:r>
              <a:t>Clear decisions: approve, review, or decline</a:t>
            </a:r>
          </a:p>
          <a:p>
            <a:pPr>
              <a:defRPr sz="2000"/>
            </a:pPr>
            <a:r>
              <a:t>Approved cases get limits/pricing that fit ability to pay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Rules keep us compliant; AI improves approvals with low risk</a:t>
            </a:r>
          </a:p>
          <a:p>
            <a:pPr>
              <a:defRPr sz="2000"/>
            </a:pPr>
            <a:r>
              <a:t>Reason codes explain decisions to customers and regulators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High-signal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Affordability: DTI/FOIR, income stability, cash flow, EMIs</a:t>
            </a:r>
          </a:p>
          <a:p>
            <a:pPr>
              <a:defRPr sz="2000"/>
            </a:pPr>
            <a:r>
              <a:t>Credit behavior: bureau score, delinquencies, utilization, inquiries</a:t>
            </a:r>
          </a:p>
          <a:p>
            <a:pPr>
              <a:defRPr sz="2000"/>
            </a:pPr>
            <a:r>
              <a:t>Stability/identity: employment tenure, address/device consistency</a:t>
            </a:r>
          </a:p>
          <a:p>
            <a:pPr>
              <a:defRPr sz="2000"/>
            </a:pPr>
            <a:r>
              <a:t>Fraud overlap: synthetic markers, app velocity, shared device/IP</a:t>
            </a:r>
          </a:p>
          <a:p>
            <a:pPr>
              <a:defRPr sz="2000"/>
            </a:pPr>
            <a:r>
              <a:t>Macro/segment: industry, region proxy, secured vs unsecured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6656" y="1337816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313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Innovation</a:t>
            </a:r>
            <a:endParaRPr lang="en-US" sz="1313" dirty="0"/>
          </a:p>
        </p:txBody>
      </p:sp>
      <p:sp>
        <p:nvSpPr>
          <p:cNvPr id="3" name="Text 1"/>
          <p:cNvSpPr/>
          <p:nvPr/>
        </p:nvSpPr>
        <p:spPr>
          <a:xfrm>
            <a:off x="473349" y="1684363"/>
            <a:ext cx="8197304" cy="1166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563"/>
              </a:lnSpc>
            </a:pPr>
            <a:r>
              <a:rPr lang="en-US" sz="3656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Intelligent Banking Operations Agent</a:t>
            </a:r>
            <a:endParaRPr lang="en-US" sz="3656" dirty="0"/>
          </a:p>
        </p:txBody>
      </p:sp>
      <p:sp>
        <p:nvSpPr>
          <p:cNvPr id="4" name="Text 2"/>
          <p:cNvSpPr/>
          <p:nvPr/>
        </p:nvSpPr>
        <p:spPr>
          <a:xfrm>
            <a:off x="473349" y="3053730"/>
            <a:ext cx="8197304" cy="432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We've built a team of specialized AI agents that work together to automate and assist in critical banking operations. This is a </a:t>
            </a:r>
            <a:r>
              <a:rPr lang="en-US" sz="1063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digital workforce</a:t>
            </a: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that empowers human experts, not replaces them.</a:t>
            </a:r>
            <a:endParaRPr lang="en-US" sz="106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8" y="3638624"/>
            <a:ext cx="338138" cy="338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0554" y="3718918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Fraud Triage Agent</a:t>
            </a:r>
            <a:endParaRPr lang="en-US" sz="1313" dirty="0"/>
          </a:p>
        </p:txBody>
      </p:sp>
      <p:sp>
        <p:nvSpPr>
          <p:cNvPr id="7" name="Text 4"/>
          <p:cNvSpPr/>
          <p:nvPr/>
        </p:nvSpPr>
        <p:spPr>
          <a:xfrm>
            <a:off x="980555" y="4011365"/>
            <a:ext cx="3506911" cy="432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master detective sniffing out fraud in real-time, analyzing patterns and anomalies.</a:t>
            </a:r>
            <a:endParaRPr lang="en-US" sz="1063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34" y="3638624"/>
            <a:ext cx="338138" cy="3381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63740" y="3718918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Credit Risk Agent</a:t>
            </a:r>
            <a:endParaRPr lang="en-US" sz="1313" dirty="0"/>
          </a:p>
        </p:txBody>
      </p:sp>
      <p:sp>
        <p:nvSpPr>
          <p:cNvPr id="10" name="Text 6"/>
          <p:cNvSpPr/>
          <p:nvPr/>
        </p:nvSpPr>
        <p:spPr>
          <a:xfrm>
            <a:off x="5163741" y="4011365"/>
            <a:ext cx="3506911" cy="432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seasoned underwriter evaluating credit applications with speed and accuracy, ensuring compliance.</a:t>
            </a:r>
            <a:endParaRPr lang="en-US" sz="1063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8" y="4714652"/>
            <a:ext cx="338138" cy="33813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0554" y="4794945"/>
            <a:ext cx="187769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Compliance RAG Agent</a:t>
            </a:r>
            <a:endParaRPr lang="en-US" sz="1313" dirty="0"/>
          </a:p>
        </p:txBody>
      </p:sp>
      <p:sp>
        <p:nvSpPr>
          <p:cNvPr id="13" name="Text 8"/>
          <p:cNvSpPr/>
          <p:nvPr/>
        </p:nvSpPr>
        <p:spPr>
          <a:xfrm>
            <a:off x="980555" y="5087392"/>
            <a:ext cx="3506911" cy="432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diligent officer with instant recall of every policy and regulation, providing real-time guidance.</a:t>
            </a:r>
            <a:endParaRPr lang="en-US" sz="1063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534" y="4714652"/>
            <a:ext cx="338138" cy="33813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163740" y="4794945"/>
            <a:ext cx="1690688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313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Banking Supervisor</a:t>
            </a:r>
            <a:endParaRPr lang="en-US" sz="1313" dirty="0"/>
          </a:p>
        </p:txBody>
      </p:sp>
      <p:sp>
        <p:nvSpPr>
          <p:cNvPr id="16" name="Text 10"/>
          <p:cNvSpPr/>
          <p:nvPr/>
        </p:nvSpPr>
        <p:spPr>
          <a:xfrm>
            <a:off x="5163741" y="5087392"/>
            <a:ext cx="3506911" cy="432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team captain orchestrating the entire workflow, ensuring seamless collaboration and oversight.</a:t>
            </a:r>
            <a:endParaRPr lang="en-US" sz="1063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we deliver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Higher approval rate at the same bad rate</a:t>
            </a:r>
          </a:p>
          <a:p>
            <a:pPr>
              <a:defRPr sz="2000"/>
            </a:pPr>
            <a:r>
              <a:t>Fair, explainable decisions with audit trail</a:t>
            </a:r>
          </a:p>
          <a:p>
            <a:pPr>
              <a:defRPr sz="2000"/>
            </a:pPr>
            <a:r>
              <a:t>Right limits and pricing from day one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Thresholds, queues,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Approve if PD &lt; t1; decline if PD &gt; t2; else Refer</a:t>
            </a:r>
          </a:p>
          <a:p>
            <a:pPr>
              <a:defRPr sz="2000"/>
            </a:pPr>
            <a:r>
              <a:t>Maximize Expected Profit ≈ margin*EAD*(1−PD) − LGD*EAD*PD − OpCost</a:t>
            </a:r>
          </a:p>
          <a:p>
            <a:pPr>
              <a:defRPr sz="2000"/>
            </a:pPr>
            <a:r>
              <a:t>Capacity-aware Refer volume; segment by product/bureau band</a:t>
            </a:r>
          </a:p>
          <a:p>
            <a:pPr>
              <a:defRPr sz="2000"/>
            </a:pPr>
            <a:r>
              <a:t>On Approve: risk-based pricing and affordability caps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we measure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Approval rate and default rate</a:t>
            </a:r>
          </a:p>
          <a:p>
            <a:pPr>
              <a:defRPr sz="2000"/>
            </a:pPr>
            <a:r>
              <a:t>Time to decision</a:t>
            </a:r>
          </a:p>
          <a:p>
            <a:pPr>
              <a:defRPr sz="2000"/>
            </a:pPr>
            <a:r>
              <a:t>Customer satisfaction and fairness checks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Explainability &amp; adverse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Reason codes mapping to top contributors</a:t>
            </a:r>
          </a:p>
          <a:p>
            <a:pPr>
              <a:defRPr sz="2000"/>
            </a:pPr>
            <a:r>
              <a:t>What-if: path from Refer → Approve</a:t>
            </a:r>
          </a:p>
          <a:p>
            <a:pPr>
              <a:defRPr sz="2000"/>
            </a:pPr>
            <a:r>
              <a:t>Audit trail: inputs, score, policy hits, versions, final decision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Handling realities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Selection bias: parceling/EM; validate via sensitivity/shadow cohorts</a:t>
            </a:r>
          </a:p>
          <a:p>
            <a:pPr>
              <a:defRPr sz="2000"/>
            </a:pPr>
            <a:r>
              <a:t>Macro shocks: adjust cutoffs/limits; faster vintages; stress tests</a:t>
            </a:r>
          </a:p>
          <a:p>
            <a:pPr>
              <a:defRPr sz="2000"/>
            </a:pPr>
            <a:r>
              <a:t>Data quality: verify income; robust imputation; conservative fallback</a:t>
            </a:r>
          </a:p>
          <a:p>
            <a:pPr>
              <a:defRPr sz="2000"/>
            </a:pPr>
            <a:r>
              <a:t>Fair lending: disparity monitoring; reason-code integrity; consistent cutoffs</a:t>
            </a:r>
          </a:p>
          <a:p>
            <a:pPr>
              <a:defRPr sz="2000"/>
            </a:pPr>
            <a:r>
              <a:t>Adversaries: inflated income/docs → cross-check with bank data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Operations &amp; trust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Fast pre-qualification; quick underwriting</a:t>
            </a:r>
          </a:p>
          <a:p>
            <a:pPr>
              <a:defRPr sz="2000"/>
            </a:pPr>
            <a:r>
              <a:t>Built-in A/B testing for safe improvements</a:t>
            </a:r>
          </a:p>
          <a:p>
            <a:pPr>
              <a:defRPr sz="2000"/>
            </a:pPr>
            <a:r>
              <a:t>Compliant, auditable decisions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Credit triage – 30s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We approve good customers quickly and fairly</a:t>
            </a:r>
          </a:p>
          <a:p>
            <a:pPr>
              <a:defRPr sz="2000"/>
            </a:pPr>
            <a:r>
              <a:t>Risk and affordability guide limits and pricing</a:t>
            </a:r>
          </a:p>
          <a:p>
            <a:pPr>
              <a:defRPr sz="2000"/>
            </a:pPr>
            <a:r>
              <a:t>Clear reasons build trust and compliance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Fraud: fewer false alerts and faster reviews</a:t>
            </a:r>
          </a:p>
          <a:p>
            <a:pPr>
              <a:defRPr sz="2000"/>
            </a:pPr>
            <a:r>
              <a:t>Credit: higher approvals at stable risk</a:t>
            </a:r>
          </a:p>
          <a:p>
            <a:pPr>
              <a:defRPr sz="2000"/>
            </a:pPr>
            <a:r>
              <a:t>Ops: quicker decisions and clear reasons</a:t>
            </a:r>
          </a:p>
          <a:p>
            <a:pPr>
              <a:defRPr sz="2000"/>
            </a:pPr>
            <a:r>
              <a:t>Governance: fully auditable and compliant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Q&amp;A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857250"/>
            <a:ext cx="3429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971452" y="165697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 the Hood</a:t>
            </a:r>
            <a:endParaRPr lang="en-US" sz="1375" dirty="0"/>
          </a:p>
        </p:txBody>
      </p:sp>
      <p:sp>
        <p:nvSpPr>
          <p:cNvPr id="5" name="Text 1"/>
          <p:cNvSpPr/>
          <p:nvPr/>
        </p:nvSpPr>
        <p:spPr>
          <a:xfrm>
            <a:off x="496119" y="2020194"/>
            <a:ext cx="4722763" cy="1834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813"/>
              </a:lnSpc>
            </a:pPr>
            <a:r>
              <a:rPr lang="en-US" sz="3844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High-Level Technical Architecture</a:t>
            </a:r>
            <a:endParaRPr lang="en-US" sz="3844" dirty="0"/>
          </a:p>
        </p:txBody>
      </p:sp>
      <p:sp>
        <p:nvSpPr>
          <p:cNvPr id="6" name="Text 2"/>
          <p:cNvSpPr/>
          <p:nvPr/>
        </p:nvSpPr>
        <p:spPr>
          <a:xfrm>
            <a:off x="496119" y="4066952"/>
            <a:ext cx="4722763" cy="1134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system is built on a modern, decoupled architecture designed for scalability and maintainability. The user interacts with a React frontend, which communicates with a FastAPI backend. The backend then delegates tasks to the appropriate AI agent, which uses Retrieval-Augmented Generation (RAG) to consult policy documents.</a:t>
            </a:r>
            <a:endParaRPr lang="en-US" sz="109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EC7EFB-E4B0-0919-2490-7ED609B37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857250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1476" y="1641872"/>
            <a:ext cx="1721049" cy="215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88"/>
              </a:lnSpc>
            </a:pPr>
            <a:r>
              <a:rPr lang="en-US" sz="1344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Spotlight</a:t>
            </a:r>
            <a:endParaRPr lang="en-US" sz="1344" dirty="0"/>
          </a:p>
        </p:txBody>
      </p:sp>
      <p:sp>
        <p:nvSpPr>
          <p:cNvPr id="3" name="Text 1"/>
          <p:cNvSpPr/>
          <p:nvPr/>
        </p:nvSpPr>
        <p:spPr>
          <a:xfrm>
            <a:off x="540321" y="1994669"/>
            <a:ext cx="8063359" cy="593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56"/>
              </a:lnSpc>
            </a:pPr>
            <a:r>
              <a:rPr lang="en-US" sz="3719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AI-Powered Credit Risk Assessment</a:t>
            </a:r>
            <a:endParaRPr lang="en-US" sz="3719" dirty="0"/>
          </a:p>
        </p:txBody>
      </p:sp>
      <p:sp>
        <p:nvSpPr>
          <p:cNvPr id="4" name="Text 2"/>
          <p:cNvSpPr/>
          <p:nvPr/>
        </p:nvSpPr>
        <p:spPr>
          <a:xfrm>
            <a:off x="481906" y="2932658"/>
            <a:ext cx="1721049" cy="215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344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Old Way: Rigid Rules</a:t>
            </a:r>
            <a:endParaRPr lang="en-US" sz="1344" dirty="0"/>
          </a:p>
        </p:txBody>
      </p:sp>
      <p:sp>
        <p:nvSpPr>
          <p:cNvPr id="5" name="Text 3"/>
          <p:cNvSpPr/>
          <p:nvPr/>
        </p:nvSpPr>
        <p:spPr>
          <a:xfrm>
            <a:off x="481906" y="3285455"/>
            <a:ext cx="3922142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19"/>
              </a:lnSpc>
              <a:buSzPct val="100000"/>
              <a:buChar char="•"/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scorecard calculations.</a:t>
            </a:r>
            <a:endParaRPr lang="en-US" sz="1063" dirty="0"/>
          </a:p>
        </p:txBody>
      </p:sp>
      <p:sp>
        <p:nvSpPr>
          <p:cNvPr id="6" name="Text 4"/>
          <p:cNvSpPr/>
          <p:nvPr/>
        </p:nvSpPr>
        <p:spPr>
          <a:xfrm>
            <a:off x="481906" y="3553867"/>
            <a:ext cx="3922142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19"/>
              </a:lnSpc>
              <a:buSzPct val="100000"/>
              <a:buChar char="•"/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Hard-coded policy rules.</a:t>
            </a:r>
            <a:endParaRPr lang="en-US" sz="1063" dirty="0"/>
          </a:p>
        </p:txBody>
      </p:sp>
      <p:sp>
        <p:nvSpPr>
          <p:cNvPr id="7" name="Text 5"/>
          <p:cNvSpPr/>
          <p:nvPr/>
        </p:nvSpPr>
        <p:spPr>
          <a:xfrm>
            <a:off x="481906" y="3822278"/>
            <a:ext cx="3922142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19"/>
              </a:lnSpc>
              <a:buSzPct val="100000"/>
              <a:buChar char="•"/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Slow, rigid, and costly to maintain.</a:t>
            </a:r>
            <a:endParaRPr lang="en-US" sz="1063" dirty="0"/>
          </a:p>
        </p:txBody>
      </p:sp>
      <p:sp>
        <p:nvSpPr>
          <p:cNvPr id="8" name="Text 6"/>
          <p:cNvSpPr/>
          <p:nvPr/>
        </p:nvSpPr>
        <p:spPr>
          <a:xfrm>
            <a:off x="4744715" y="2932658"/>
            <a:ext cx="2484388" cy="215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344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Way: Intelligent Reasoning</a:t>
            </a:r>
            <a:endParaRPr lang="en-US" sz="1344" dirty="0"/>
          </a:p>
        </p:txBody>
      </p:sp>
      <p:sp>
        <p:nvSpPr>
          <p:cNvPr id="9" name="Text 7"/>
          <p:cNvSpPr/>
          <p:nvPr/>
        </p:nvSpPr>
        <p:spPr>
          <a:xfrm>
            <a:off x="4744715" y="3285455"/>
            <a:ext cx="3922142" cy="440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719"/>
              </a:lnSpc>
              <a:buSzPct val="100000"/>
              <a:buChar char="•"/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</a:t>
            </a:r>
            <a:r>
              <a:rPr lang="en-US" sz="1063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CreditRiskAgent</a:t>
            </a: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uses </a:t>
            </a:r>
            <a:r>
              <a:rPr lang="en-US" sz="1063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Retrieval-Augmented Generation (RAG)</a:t>
            </a: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063" dirty="0"/>
          </a:p>
        </p:txBody>
      </p:sp>
      <p:sp>
        <p:nvSpPr>
          <p:cNvPr id="10" name="Text 8"/>
          <p:cNvSpPr/>
          <p:nvPr/>
        </p:nvSpPr>
        <p:spPr>
          <a:xfrm>
            <a:off x="4744715" y="3774133"/>
            <a:ext cx="3922142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19"/>
              </a:lnSpc>
              <a:buSzPct val="100000"/>
              <a:buChar char="•"/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Receives loan application and queries </a:t>
            </a:r>
            <a:r>
              <a:rPr lang="en-US" sz="1063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CreditPolicy.txt</a:t>
            </a: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063" dirty="0"/>
          </a:p>
        </p:txBody>
      </p:sp>
      <p:sp>
        <p:nvSpPr>
          <p:cNvPr id="11" name="Text 9"/>
          <p:cNvSpPr/>
          <p:nvPr/>
        </p:nvSpPr>
        <p:spPr>
          <a:xfrm>
            <a:off x="4744715" y="4042544"/>
            <a:ext cx="3922142" cy="220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19"/>
              </a:lnSpc>
              <a:buSzPct val="100000"/>
              <a:buChar char="•"/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 synthesizes data with policies for a nuanced decision.</a:t>
            </a:r>
            <a:endParaRPr lang="en-US" sz="1063" dirty="0"/>
          </a:p>
        </p:txBody>
      </p:sp>
      <p:sp>
        <p:nvSpPr>
          <p:cNvPr id="12" name="Text 10"/>
          <p:cNvSpPr/>
          <p:nvPr/>
        </p:nvSpPr>
        <p:spPr>
          <a:xfrm>
            <a:off x="688404" y="4620667"/>
            <a:ext cx="7973690" cy="440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Result: A detailed, policy-grounded rationale that </a:t>
            </a:r>
            <a:r>
              <a:rPr lang="en-US" sz="1063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cites the exact policy sections</a:t>
            </a:r>
            <a:r>
              <a:rPr lang="en-US" sz="106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used, making every decision transparent and auditable.</a:t>
            </a:r>
            <a:endParaRPr lang="en-US" sz="1063" dirty="0"/>
          </a:p>
        </p:txBody>
      </p:sp>
      <p:sp>
        <p:nvSpPr>
          <p:cNvPr id="13" name="Shape 11"/>
          <p:cNvSpPr/>
          <p:nvPr/>
        </p:nvSpPr>
        <p:spPr>
          <a:xfrm>
            <a:off x="481906" y="4465811"/>
            <a:ext cx="19050" cy="750243"/>
          </a:xfrm>
          <a:prstGeom prst="rect">
            <a:avLst/>
          </a:prstGeom>
          <a:solidFill>
            <a:srgbClr val="D5D5D8"/>
          </a:solidFill>
          <a:ln/>
        </p:spPr>
        <p:txBody>
          <a:bodyPr/>
          <a:lstStyle/>
          <a:p>
            <a:endParaRPr lang="en-IN" sz="112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5952" y="1475482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Spotlight</a:t>
            </a:r>
            <a:endParaRPr lang="en-US" sz="1375" dirty="0"/>
          </a:p>
        </p:txBody>
      </p:sp>
      <p:sp>
        <p:nvSpPr>
          <p:cNvPr id="3" name="Text 1"/>
          <p:cNvSpPr/>
          <p:nvPr/>
        </p:nvSpPr>
        <p:spPr>
          <a:xfrm>
            <a:off x="1539850" y="1838697"/>
            <a:ext cx="6064225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13"/>
              </a:lnSpc>
            </a:pPr>
            <a:r>
              <a:rPr lang="en-US" sz="3844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Next-Gen Fraud Detection</a:t>
            </a:r>
            <a:endParaRPr lang="en-US" sz="3844" dirty="0"/>
          </a:p>
        </p:txBody>
      </p:sp>
      <p:sp>
        <p:nvSpPr>
          <p:cNvPr id="4" name="Text 2"/>
          <p:cNvSpPr/>
          <p:nvPr/>
        </p:nvSpPr>
        <p:spPr>
          <a:xfrm>
            <a:off x="496119" y="2804443"/>
            <a:ext cx="192940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Old Way: Brittle If-Then</a:t>
            </a:r>
            <a:endParaRPr lang="en-US" sz="1375" dirty="0"/>
          </a:p>
        </p:txBody>
      </p:sp>
      <p:sp>
        <p:nvSpPr>
          <p:cNvPr id="5" name="Text 3"/>
          <p:cNvSpPr/>
          <p:nvPr/>
        </p:nvSpPr>
        <p:spPr>
          <a:xfrm>
            <a:off x="496119" y="3167659"/>
            <a:ext cx="390294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Simple rule-based systems.</a:t>
            </a:r>
            <a:endParaRPr lang="en-US" sz="1094" dirty="0"/>
          </a:p>
        </p:txBody>
      </p:sp>
      <p:sp>
        <p:nvSpPr>
          <p:cNvPr id="6" name="Text 4"/>
          <p:cNvSpPr/>
          <p:nvPr/>
        </p:nvSpPr>
        <p:spPr>
          <a:xfrm>
            <a:off x="496119" y="3444032"/>
            <a:ext cx="390294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Easily bypassed by novel fraud patterns.</a:t>
            </a:r>
            <a:endParaRPr lang="en-US" sz="1094" dirty="0"/>
          </a:p>
        </p:txBody>
      </p:sp>
      <p:sp>
        <p:nvSpPr>
          <p:cNvPr id="7" name="Text 5"/>
          <p:cNvSpPr/>
          <p:nvPr/>
        </p:nvSpPr>
        <p:spPr>
          <a:xfrm>
            <a:off x="496119" y="3720406"/>
            <a:ext cx="390294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false-positive rates.</a:t>
            </a:r>
            <a:endParaRPr lang="en-US" sz="1094" dirty="0"/>
          </a:p>
        </p:txBody>
      </p:sp>
      <p:sp>
        <p:nvSpPr>
          <p:cNvPr id="8" name="Text 6"/>
          <p:cNvSpPr/>
          <p:nvPr/>
        </p:nvSpPr>
        <p:spPr>
          <a:xfrm>
            <a:off x="4749701" y="2804443"/>
            <a:ext cx="2157561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Way: Holistic Analysis</a:t>
            </a:r>
            <a:endParaRPr lang="en-US" sz="1375" dirty="0"/>
          </a:p>
        </p:txBody>
      </p:sp>
      <p:sp>
        <p:nvSpPr>
          <p:cNvPr id="9" name="Text 7"/>
          <p:cNvSpPr/>
          <p:nvPr/>
        </p:nvSpPr>
        <p:spPr>
          <a:xfrm>
            <a:off x="4749701" y="3167659"/>
            <a:ext cx="390294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</a:t>
            </a:r>
            <a:r>
              <a:rPr lang="en-US" sz="1094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FraudTriageAgent</a:t>
            </a: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uses an LLM for comprehensive analysis.</a:t>
            </a:r>
            <a:endParaRPr lang="en-US" sz="1094" dirty="0"/>
          </a:p>
        </p:txBody>
      </p:sp>
      <p:sp>
        <p:nvSpPr>
          <p:cNvPr id="10" name="Text 8"/>
          <p:cNvSpPr/>
          <p:nvPr/>
        </p:nvSpPr>
        <p:spPr>
          <a:xfrm>
            <a:off x="4749701" y="3670846"/>
            <a:ext cx="3902943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Builds rich context: transaction velocity, geo-location, device novelty.</a:t>
            </a:r>
            <a:endParaRPr lang="en-US" sz="1094" dirty="0"/>
          </a:p>
        </p:txBody>
      </p:sp>
      <p:sp>
        <p:nvSpPr>
          <p:cNvPr id="11" name="Text 9"/>
          <p:cNvSpPr/>
          <p:nvPr/>
        </p:nvSpPr>
        <p:spPr>
          <a:xfrm>
            <a:off x="4749701" y="4174034"/>
            <a:ext cx="390294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RAG pulls relevant AML/KYC policies for context.</a:t>
            </a:r>
            <a:endParaRPr lang="en-US" sz="1094" dirty="0"/>
          </a:p>
        </p:txBody>
      </p:sp>
      <p:sp>
        <p:nvSpPr>
          <p:cNvPr id="12" name="Text 10"/>
          <p:cNvSpPr/>
          <p:nvPr/>
        </p:nvSpPr>
        <p:spPr>
          <a:xfrm>
            <a:off x="708720" y="4769347"/>
            <a:ext cx="7939162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Result: The ability to catch complex fraud patterns and provide clear, human-readable explanations that </a:t>
            </a:r>
            <a:r>
              <a:rPr lang="en-US" sz="1094" dirty="0">
                <a:solidFill>
                  <a:srgbClr val="D5D5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drastically reduce manual review time</a:t>
            </a: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094" dirty="0"/>
          </a:p>
        </p:txBody>
      </p:sp>
      <p:sp>
        <p:nvSpPr>
          <p:cNvPr id="13" name="Shape 11"/>
          <p:cNvSpPr/>
          <p:nvPr/>
        </p:nvSpPr>
        <p:spPr>
          <a:xfrm>
            <a:off x="496119" y="4609877"/>
            <a:ext cx="19050" cy="772567"/>
          </a:xfrm>
          <a:prstGeom prst="rect">
            <a:avLst/>
          </a:prstGeom>
          <a:solidFill>
            <a:srgbClr val="D5D5D8"/>
          </a:solidFill>
          <a:ln/>
        </p:spPr>
        <p:txBody>
          <a:bodyPr/>
          <a:lstStyle/>
          <a:p>
            <a:endParaRPr lang="en-IN" sz="112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5952" y="139481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D5D5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 Steps</a:t>
            </a:r>
            <a:endParaRPr lang="en-US" sz="1375" dirty="0"/>
          </a:p>
        </p:txBody>
      </p:sp>
      <p:sp>
        <p:nvSpPr>
          <p:cNvPr id="3" name="Text 1"/>
          <p:cNvSpPr/>
          <p:nvPr/>
        </p:nvSpPr>
        <p:spPr>
          <a:xfrm>
            <a:off x="1877765" y="1758033"/>
            <a:ext cx="5388397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13"/>
              </a:lnSpc>
            </a:pPr>
            <a:r>
              <a:rPr lang="en-US" sz="3844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Strategic Roadmap</a:t>
            </a:r>
            <a:endParaRPr lang="en-US" sz="3844" dirty="0"/>
          </a:p>
        </p:txBody>
      </p:sp>
      <p:sp>
        <p:nvSpPr>
          <p:cNvPr id="4" name="Shape 2"/>
          <p:cNvSpPr/>
          <p:nvPr/>
        </p:nvSpPr>
        <p:spPr>
          <a:xfrm>
            <a:off x="496119" y="4136008"/>
            <a:ext cx="8151763" cy="1905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 sz="1125"/>
          </a:p>
        </p:txBody>
      </p:sp>
      <p:sp>
        <p:nvSpPr>
          <p:cNvPr id="5" name="Shape 3"/>
          <p:cNvSpPr/>
          <p:nvPr/>
        </p:nvSpPr>
        <p:spPr>
          <a:xfrm>
            <a:off x="2480221" y="3710732"/>
            <a:ext cx="19050" cy="425276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 sz="1125"/>
          </a:p>
        </p:txBody>
      </p:sp>
      <p:sp>
        <p:nvSpPr>
          <p:cNvPr id="6" name="Shape 4"/>
          <p:cNvSpPr/>
          <p:nvPr/>
        </p:nvSpPr>
        <p:spPr>
          <a:xfrm>
            <a:off x="2330276" y="3976539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 sz="1125"/>
          </a:p>
        </p:txBody>
      </p:sp>
      <p:sp>
        <p:nvSpPr>
          <p:cNvPr id="7" name="Text 5"/>
          <p:cNvSpPr/>
          <p:nvPr/>
        </p:nvSpPr>
        <p:spPr>
          <a:xfrm>
            <a:off x="2383445" y="4003105"/>
            <a:ext cx="212601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656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656" dirty="0"/>
          </a:p>
        </p:txBody>
      </p:sp>
      <p:sp>
        <p:nvSpPr>
          <p:cNvPr id="8" name="Text 6"/>
          <p:cNvSpPr/>
          <p:nvPr/>
        </p:nvSpPr>
        <p:spPr>
          <a:xfrm>
            <a:off x="1406872" y="2582020"/>
            <a:ext cx="216567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Q3: Workflow Automation</a:t>
            </a:r>
            <a:endParaRPr lang="en-US" sz="1375" dirty="0"/>
          </a:p>
        </p:txBody>
      </p:sp>
      <p:sp>
        <p:nvSpPr>
          <p:cNvPr id="9" name="Text 7"/>
          <p:cNvSpPr/>
          <p:nvPr/>
        </p:nvSpPr>
        <p:spPr>
          <a:xfrm>
            <a:off x="637878" y="2888530"/>
            <a:ext cx="3703737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</a:t>
            </a:r>
            <a:r>
              <a:rPr lang="en-US" sz="1094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LangGraph workflow</a:t>
            </a: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complex, multi-agent collaboration (e.g., fraud alert triggering compliance check).</a:t>
            </a:r>
            <a:endParaRPr lang="en-US" sz="1094" dirty="0"/>
          </a:p>
        </p:txBody>
      </p:sp>
      <p:sp>
        <p:nvSpPr>
          <p:cNvPr id="10" name="Shape 8"/>
          <p:cNvSpPr/>
          <p:nvPr/>
        </p:nvSpPr>
        <p:spPr>
          <a:xfrm>
            <a:off x="4562401" y="4136008"/>
            <a:ext cx="19050" cy="425276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 sz="1125"/>
          </a:p>
        </p:txBody>
      </p:sp>
      <p:sp>
        <p:nvSpPr>
          <p:cNvPr id="11" name="Shape 9"/>
          <p:cNvSpPr/>
          <p:nvPr/>
        </p:nvSpPr>
        <p:spPr>
          <a:xfrm>
            <a:off x="4412456" y="3976539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 sz="1125"/>
          </a:p>
        </p:txBody>
      </p:sp>
      <p:sp>
        <p:nvSpPr>
          <p:cNvPr id="12" name="Text 10"/>
          <p:cNvSpPr/>
          <p:nvPr/>
        </p:nvSpPr>
        <p:spPr>
          <a:xfrm>
            <a:off x="4465625" y="4003105"/>
            <a:ext cx="212601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656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656" dirty="0"/>
          </a:p>
        </p:txBody>
      </p:sp>
      <p:sp>
        <p:nvSpPr>
          <p:cNvPr id="13" name="Text 11"/>
          <p:cNvSpPr/>
          <p:nvPr/>
        </p:nvSpPr>
        <p:spPr>
          <a:xfrm>
            <a:off x="3463156" y="4703043"/>
            <a:ext cx="221761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Q4: Enhanced Compliance</a:t>
            </a:r>
            <a:endParaRPr lang="en-US" sz="1375" dirty="0"/>
          </a:p>
        </p:txBody>
      </p:sp>
      <p:sp>
        <p:nvSpPr>
          <p:cNvPr id="14" name="Text 12"/>
          <p:cNvSpPr/>
          <p:nvPr/>
        </p:nvSpPr>
        <p:spPr>
          <a:xfrm>
            <a:off x="2720058" y="5009555"/>
            <a:ext cx="370381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 the team with an </a:t>
            </a:r>
            <a:r>
              <a:rPr lang="en-US" sz="1094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Anti-Money Laundering (AML) Agent</a:t>
            </a: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to monitor transaction patterns over time.</a:t>
            </a:r>
            <a:endParaRPr lang="en-US" sz="1094" dirty="0"/>
          </a:p>
        </p:txBody>
      </p:sp>
      <p:sp>
        <p:nvSpPr>
          <p:cNvPr id="15" name="Shape 13"/>
          <p:cNvSpPr/>
          <p:nvPr/>
        </p:nvSpPr>
        <p:spPr>
          <a:xfrm>
            <a:off x="6644655" y="3710732"/>
            <a:ext cx="19050" cy="425276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IN" sz="1125"/>
          </a:p>
        </p:txBody>
      </p:sp>
      <p:sp>
        <p:nvSpPr>
          <p:cNvPr id="16" name="Shape 14"/>
          <p:cNvSpPr/>
          <p:nvPr/>
        </p:nvSpPr>
        <p:spPr>
          <a:xfrm>
            <a:off x="6494711" y="3976539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 sz="1125"/>
          </a:p>
        </p:txBody>
      </p:sp>
      <p:sp>
        <p:nvSpPr>
          <p:cNvPr id="17" name="Text 15"/>
          <p:cNvSpPr/>
          <p:nvPr/>
        </p:nvSpPr>
        <p:spPr>
          <a:xfrm>
            <a:off x="6547880" y="4003105"/>
            <a:ext cx="212601" cy="26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656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656" dirty="0"/>
          </a:p>
        </p:txBody>
      </p:sp>
      <p:sp>
        <p:nvSpPr>
          <p:cNvPr id="18" name="Text 16"/>
          <p:cNvSpPr/>
          <p:nvPr/>
        </p:nvSpPr>
        <p:spPr>
          <a:xfrm>
            <a:off x="5532164" y="2582020"/>
            <a:ext cx="224410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Next Year: Future-Proofing</a:t>
            </a:r>
            <a:endParaRPr lang="en-US" sz="1375" dirty="0"/>
          </a:p>
        </p:txBody>
      </p:sp>
      <p:sp>
        <p:nvSpPr>
          <p:cNvPr id="19" name="Text 17"/>
          <p:cNvSpPr/>
          <p:nvPr/>
        </p:nvSpPr>
        <p:spPr>
          <a:xfrm>
            <a:off x="4802311" y="2888531"/>
            <a:ext cx="370381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Introduce a </a:t>
            </a:r>
            <a:r>
              <a:rPr lang="en-US" sz="1094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Service Agent</a:t>
            </a: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provide long-term memory for agents to learn from past decisions.</a:t>
            </a:r>
            <a:endParaRPr lang="en-US" sz="109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5952" y="124710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19"/>
              </a:lnSpc>
            </a:pPr>
            <a:r>
              <a:rPr lang="en-US" sz="1375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Sustainable Growth</a:t>
            </a:r>
            <a:endParaRPr lang="en-US" sz="1375" dirty="0"/>
          </a:p>
        </p:txBody>
      </p:sp>
      <p:sp>
        <p:nvSpPr>
          <p:cNvPr id="3" name="Text 1"/>
          <p:cNvSpPr/>
          <p:nvPr/>
        </p:nvSpPr>
        <p:spPr>
          <a:xfrm>
            <a:off x="496119" y="1610321"/>
            <a:ext cx="8151763" cy="1222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813"/>
              </a:lnSpc>
            </a:pPr>
            <a:r>
              <a:rPr lang="en-US" sz="3844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Model: B2B SaaS for Financial Institutions</a:t>
            </a:r>
            <a:endParaRPr lang="en-US" sz="3844" dirty="0"/>
          </a:p>
        </p:txBody>
      </p:sp>
      <p:sp>
        <p:nvSpPr>
          <p:cNvPr id="4" name="Shape 2"/>
          <p:cNvSpPr/>
          <p:nvPr/>
        </p:nvSpPr>
        <p:spPr>
          <a:xfrm>
            <a:off x="496119" y="3258294"/>
            <a:ext cx="4004965" cy="2352675"/>
          </a:xfrm>
          <a:prstGeom prst="roundRect">
            <a:avLst>
              <a:gd name="adj" fmla="val 3887"/>
            </a:avLst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 sz="1125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19" y="3239244"/>
            <a:ext cx="4004965" cy="7620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63" y="3045693"/>
            <a:ext cx="425276" cy="4252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13509" y="3152031"/>
            <a:ext cx="170111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13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313" dirty="0"/>
          </a:p>
        </p:txBody>
      </p:sp>
      <p:sp>
        <p:nvSpPr>
          <p:cNvPr id="8" name="Text 4"/>
          <p:cNvSpPr/>
          <p:nvPr/>
        </p:nvSpPr>
        <p:spPr>
          <a:xfrm>
            <a:off x="656928" y="3612654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Tiered Pricing</a:t>
            </a:r>
            <a:endParaRPr lang="en-US" sz="1375" dirty="0"/>
          </a:p>
        </p:txBody>
      </p:sp>
      <p:sp>
        <p:nvSpPr>
          <p:cNvPr id="9" name="Text 5"/>
          <p:cNvSpPr/>
          <p:nvPr/>
        </p:nvSpPr>
        <p:spPr>
          <a:xfrm>
            <a:off x="656927" y="3919166"/>
            <a:ext cx="3683348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Starter:</a:t>
            </a: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Access to one agent (e.g., Fraud Triage) with a monthly API call limit.</a:t>
            </a:r>
            <a:endParaRPr lang="en-US" sz="1094" dirty="0"/>
          </a:p>
        </p:txBody>
      </p:sp>
      <p:sp>
        <p:nvSpPr>
          <p:cNvPr id="10" name="Text 6"/>
          <p:cNvSpPr/>
          <p:nvPr/>
        </p:nvSpPr>
        <p:spPr>
          <a:xfrm>
            <a:off x="656927" y="4457849"/>
            <a:ext cx="3683348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Professional:</a:t>
            </a: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Access to the full suite of agents and higher limits.</a:t>
            </a:r>
            <a:endParaRPr lang="en-US" sz="1094" dirty="0"/>
          </a:p>
        </p:txBody>
      </p:sp>
      <p:sp>
        <p:nvSpPr>
          <p:cNvPr id="11" name="Text 7"/>
          <p:cNvSpPr/>
          <p:nvPr/>
        </p:nvSpPr>
        <p:spPr>
          <a:xfrm>
            <a:off x="656927" y="4996533"/>
            <a:ext cx="3683348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094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Enterprise:</a:t>
            </a: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Custom agent development, on-premise deployment, and dedicated support.</a:t>
            </a:r>
            <a:endParaRPr lang="en-US" sz="1094" dirty="0"/>
          </a:p>
        </p:txBody>
      </p:sp>
      <p:sp>
        <p:nvSpPr>
          <p:cNvPr id="12" name="Shape 8"/>
          <p:cNvSpPr/>
          <p:nvPr/>
        </p:nvSpPr>
        <p:spPr>
          <a:xfrm>
            <a:off x="4642843" y="3258294"/>
            <a:ext cx="4005039" cy="2352675"/>
          </a:xfrm>
          <a:prstGeom prst="roundRect">
            <a:avLst>
              <a:gd name="adj" fmla="val 3887"/>
            </a:avLst>
          </a:prstGeom>
          <a:solidFill>
            <a:srgbClr val="2A2A2D">
              <a:alpha val="95000"/>
            </a:srgbClr>
          </a:solidFill>
          <a:ln/>
        </p:spPr>
        <p:txBody>
          <a:bodyPr/>
          <a:lstStyle/>
          <a:p>
            <a:endParaRPr lang="en-IN" sz="1125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43" y="3239244"/>
            <a:ext cx="4005039" cy="76200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86" y="3045693"/>
            <a:ext cx="425276" cy="42527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560232" y="3152031"/>
            <a:ext cx="170111" cy="212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13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313" dirty="0"/>
          </a:p>
        </p:txBody>
      </p:sp>
      <p:sp>
        <p:nvSpPr>
          <p:cNvPr id="16" name="Text 10"/>
          <p:cNvSpPr/>
          <p:nvPr/>
        </p:nvSpPr>
        <p:spPr>
          <a:xfrm>
            <a:off x="4803652" y="3612654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375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Value Proposition</a:t>
            </a:r>
            <a:endParaRPr lang="en-US" sz="1375" dirty="0"/>
          </a:p>
        </p:txBody>
      </p:sp>
      <p:sp>
        <p:nvSpPr>
          <p:cNvPr id="17" name="Text 11"/>
          <p:cNvSpPr/>
          <p:nvPr/>
        </p:nvSpPr>
        <p:spPr>
          <a:xfrm>
            <a:off x="4803652" y="3919166"/>
            <a:ext cx="3683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operational costs.</a:t>
            </a:r>
            <a:endParaRPr lang="en-US" sz="1094" dirty="0"/>
          </a:p>
        </p:txBody>
      </p:sp>
      <p:sp>
        <p:nvSpPr>
          <p:cNvPr id="18" name="Text 12"/>
          <p:cNvSpPr/>
          <p:nvPr/>
        </p:nvSpPr>
        <p:spPr>
          <a:xfrm>
            <a:off x="4803652" y="4195540"/>
            <a:ext cx="3683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 decision accuracy.</a:t>
            </a:r>
            <a:endParaRPr lang="en-US" sz="1094" dirty="0"/>
          </a:p>
        </p:txBody>
      </p:sp>
      <p:sp>
        <p:nvSpPr>
          <p:cNvPr id="19" name="Text 13"/>
          <p:cNvSpPr/>
          <p:nvPr/>
        </p:nvSpPr>
        <p:spPr>
          <a:xfrm>
            <a:off x="4803652" y="4471914"/>
            <a:ext cx="3683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 regulatory compliance.</a:t>
            </a:r>
            <a:endParaRPr lang="en-US" sz="1094" dirty="0"/>
          </a:p>
        </p:txBody>
      </p:sp>
      <p:sp>
        <p:nvSpPr>
          <p:cNvPr id="20" name="Text 14"/>
          <p:cNvSpPr/>
          <p:nvPr/>
        </p:nvSpPr>
        <p:spPr>
          <a:xfrm>
            <a:off x="4803652" y="4748287"/>
            <a:ext cx="36834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781"/>
              </a:lnSpc>
              <a:buSzPct val="100000"/>
              <a:buChar char="•"/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Free up human experts for critical tasks.</a:t>
            </a:r>
            <a:endParaRPr lang="en-US" sz="109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141415">
              <a:alpha val="80000"/>
            </a:srgbClr>
          </a:solidFill>
          <a:ln/>
        </p:spPr>
        <p:txBody>
          <a:bodyPr/>
          <a:lstStyle/>
          <a:p>
            <a:endParaRPr lang="en-IN" sz="1125"/>
          </a:p>
        </p:txBody>
      </p:sp>
      <p:sp>
        <p:nvSpPr>
          <p:cNvPr id="4" name="Text 1"/>
          <p:cNvSpPr/>
          <p:nvPr/>
        </p:nvSpPr>
        <p:spPr>
          <a:xfrm>
            <a:off x="496119" y="2261294"/>
            <a:ext cx="8151763" cy="1329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38"/>
              </a:lnSpc>
            </a:pPr>
            <a:r>
              <a:rPr lang="en-US" sz="8344" dirty="0">
                <a:solidFill>
                  <a:srgbClr val="D5D5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8344" dirty="0"/>
          </a:p>
        </p:txBody>
      </p:sp>
      <p:sp>
        <p:nvSpPr>
          <p:cNvPr id="5" name="Text 2"/>
          <p:cNvSpPr/>
          <p:nvPr/>
        </p:nvSpPr>
        <p:spPr>
          <a:xfrm>
            <a:off x="2996133" y="3802931"/>
            <a:ext cx="3151659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81"/>
              </a:lnSpc>
            </a:pPr>
            <a:r>
              <a:rPr lang="en-US" sz="2219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Questions &amp; Discussion</a:t>
            </a:r>
            <a:endParaRPr lang="en-US" sz="2219" dirty="0"/>
          </a:p>
        </p:txBody>
      </p:sp>
      <p:sp>
        <p:nvSpPr>
          <p:cNvPr id="6" name="Text 3"/>
          <p:cNvSpPr/>
          <p:nvPr/>
        </p:nvSpPr>
        <p:spPr>
          <a:xfrm>
            <a:off x="496119" y="4369892"/>
            <a:ext cx="8151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81"/>
              </a:lnSpc>
            </a:pPr>
            <a:r>
              <a:rPr lang="en-US" sz="1094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Empowering your bank, one intelligent agent at a time.</a:t>
            </a:r>
            <a:endParaRPr lang="en-US" sz="109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1442</Words>
  <Application>Microsoft Office PowerPoint</Application>
  <PresentationFormat>On-screen Show (4:3)</PresentationFormat>
  <Paragraphs>200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Arial</vt:lpstr>
      <vt:lpstr>Calibri</vt:lpstr>
      <vt:lpstr>Instrument Sans Medium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Intelligent Banking Operations Agent</vt:lpstr>
      <vt:lpstr>Agenda</vt:lpstr>
      <vt:lpstr>Fraud Triage</vt:lpstr>
      <vt:lpstr>Goal</vt:lpstr>
      <vt:lpstr>How it works (simple)</vt:lpstr>
      <vt:lpstr>Why it works</vt:lpstr>
      <vt:lpstr>High-signal features</vt:lpstr>
      <vt:lpstr>Model choices</vt:lpstr>
      <vt:lpstr>Business impact</vt:lpstr>
      <vt:lpstr>What we measure</vt:lpstr>
      <vt:lpstr>Analyst experience</vt:lpstr>
      <vt:lpstr>Handling realities</vt:lpstr>
      <vt:lpstr>Operations</vt:lpstr>
      <vt:lpstr>Governance &amp; pitfalls</vt:lpstr>
      <vt:lpstr>Fraud triage – 30s story</vt:lpstr>
      <vt:lpstr>Credit Triage</vt:lpstr>
      <vt:lpstr>Goal</vt:lpstr>
      <vt:lpstr>How it works (simple)</vt:lpstr>
      <vt:lpstr>Why it works</vt:lpstr>
      <vt:lpstr>High-signal features</vt:lpstr>
      <vt:lpstr>What we deliver</vt:lpstr>
      <vt:lpstr>Thresholds, queues, actions</vt:lpstr>
      <vt:lpstr>What we measure</vt:lpstr>
      <vt:lpstr>Explainability &amp; adverse action</vt:lpstr>
      <vt:lpstr>Handling realities</vt:lpstr>
      <vt:lpstr>Operations &amp; trust</vt:lpstr>
      <vt:lpstr>Credit triage – 30s story</vt:lpstr>
      <vt:lpstr>Results summary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Gupta, Abhishek</cp:lastModifiedBy>
  <cp:revision>1</cp:revision>
  <dcterms:created xsi:type="dcterms:W3CDTF">2013-01-27T09:14:16Z</dcterms:created>
  <dcterms:modified xsi:type="dcterms:W3CDTF">2025-08-26T04:28:20Z</dcterms:modified>
  <cp:category/>
</cp:coreProperties>
</file>